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81"/>
  </p:normalViewPr>
  <p:slideViewPr>
    <p:cSldViewPr snapToGrid="0" snapToObjects="1">
      <p:cViewPr varScale="1">
        <p:scale>
          <a:sx n="149" d="100"/>
          <a:sy n="149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FC463-4CB1-2E43-ACC5-34AA5B9EB776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02E7E-EA0D-4C49-A604-27FBF8695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C7B4-A6C3-A04C-8141-841CEF97D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E87E5-3B2E-2146-8D53-EACD36313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13114-A570-6342-985F-E796F31E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952D9-8573-3C4F-B666-384FFA41F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FC96-4F42-0C49-BB22-393A8A10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9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D31A-5FF7-434C-B759-BA4B74B6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4253C-E0A2-A041-9693-F582A10AA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2285A-A982-AB43-9992-9B12CF6C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4B7AC-F436-3A41-AFFD-0DC5B460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FF29F-7397-9746-B9F6-59AAE1C8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1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5DCFF1-B02E-A44A-BC05-4C3AF622F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6166A-FBFC-F648-BE61-BE0B6039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2BBC0-FD25-A04D-BF3D-A6AF43A3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F8BB5-081C-E542-A74C-E2BFD0E8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0E7D5-2179-DD4D-80C9-2BFAF45A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8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175E-86F8-7A44-850E-E1FD7CB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6A583-8237-2649-8468-C285F59AA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693B4-802D-7E49-8B6F-61A291BF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1515-1273-0047-88F2-A28E97C1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00112-7DDA-6F48-9B1E-8EFC8431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3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4BC0-54F1-6D46-A1E0-D3A3C136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780C4-70BB-7844-99A0-DFD13A238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7B001-9FD1-8543-99C0-69EDF203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FE858-6A70-144A-BF59-2F9EA361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8B510-CA6C-0441-88EE-49241A48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5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6C6-A823-C646-8A59-8C85960E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4E3D9-39A6-AF4D-BE47-E37413930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0707B-68CE-FB4E-8163-305518AAA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815EC-58CD-CA44-B7CE-9D9C8F41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A2AAE-A6E8-5B49-8CF8-52755AA2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564E6-8AFB-264D-B7D8-7A673BB8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806B-3E78-A544-BA17-306E857B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DE466-EA95-CB43-B71B-D2932E0D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0D3BA-0D53-4F48-9260-E9347F6EB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821968-4E05-174C-8BBC-B4F73A6E1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005A8-5CDA-EB43-BEAA-DC82E9718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44F2C-1317-B24B-BF7F-098E5F33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DCFB2-347E-5744-A8EF-3F8498B3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669E1-4462-8647-BB89-4369EE70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2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7844-6431-BD45-B8D3-D71295F8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25513-7700-C445-A84B-B257300E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9E36A-CF7C-8848-A0FF-F1958021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C3E0F-E435-7D47-B800-67A3BCFE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F99415-20DB-1048-9D3C-7D11355C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E1FEF-FFF6-A64D-9E3D-7EDE530C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2CA7A-E53F-8247-96F5-1A0B34F1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3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82A4-5741-7747-8387-742DE693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7CA19-0BF7-E645-8FA5-587519C6A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7688C-56EE-5B46-B907-4E917F6E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0E5BA-540A-1148-9603-FC711CEE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C0FE4-2A5C-2F4D-9232-9140EDB7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C3DA8-3C23-DC4B-8F4A-069E6C85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9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553B-93F7-7748-877F-ACEE336B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2241A-4CAC-AC40-B411-7A533DB6D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598D6-9486-B740-B035-6B7DA7718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74AAF-B9BE-0646-8520-9401B424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23DFF-9AB4-614F-8AD4-A80B77EC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757D2-C882-BB44-BACC-AB3C451C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5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6FD02-4E95-6E4B-A550-7695739A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AFA32-DDEE-7143-B794-56834696B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27747-FF7F-F344-8503-7F2F4DEA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C077A-5B7A-EF41-B594-856267CAAF7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ACB05-0D29-3241-A554-85DA04E46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534F0-A175-0A42-8BCC-DD3514B0D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3E2EA-CDF2-2049-B17F-0D0443AAE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2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4878-E644-9647-882B-232D5C012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第三次作业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EDFFD-47C6-BE41-87D5-C963F66AC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金山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7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C385-BF0F-EC40-A7EB-14E3AF63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1E5CA3-3F96-DA40-8C2A-54B4E97E0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768" y="1520825"/>
            <a:ext cx="513457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8866F9-C4F2-C74C-AE1F-D26203C7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346" y="1368765"/>
            <a:ext cx="5544622" cy="2327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4CB8BD-D4C1-4C1D-B111-3BA28E922ACF}"/>
                  </a:ext>
                </a:extLst>
              </p:cNvPr>
              <p:cNvSpPr txBox="1"/>
              <p:nvPr/>
            </p:nvSpPr>
            <p:spPr>
              <a:xfrm>
                <a:off x="6428792" y="3946849"/>
                <a:ext cx="43200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的时候可以先确定一个大致的范围，再缩小，最佳值与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偏离很小。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4CB8BD-D4C1-4C1D-B111-3BA28E922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792" y="3946849"/>
                <a:ext cx="4320073" cy="646331"/>
              </a:xfrm>
              <a:prstGeom prst="rect">
                <a:avLst/>
              </a:prstGeom>
              <a:blipFill>
                <a:blip r:embed="rId4"/>
                <a:stretch>
                  <a:fillRect l="-1271" t="-4717" r="-14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57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FCEF-3166-A142-B1FF-D9E27F2B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第三题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F6F3E-89C4-B24F-BE09-79CE1B21D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278" y="1570945"/>
            <a:ext cx="4580749" cy="49274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4DA6E-D283-F743-ACD6-803001E09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13" y="2038506"/>
            <a:ext cx="4808265" cy="44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A9A8-CA02-B142-9CE8-F11B2B65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85AF3-E562-5D45-AC6F-F28E39297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932" y="703166"/>
            <a:ext cx="4901648" cy="29737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32303-2C49-5647-A732-ABF6B422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569" y="703166"/>
            <a:ext cx="4377807" cy="4190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806EE6-96EF-9242-A957-9894FC88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52" y="3807927"/>
            <a:ext cx="3786737" cy="2840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11885-FC1C-4141-AC76-337BCBC01F84}"/>
              </a:ext>
            </a:extLst>
          </p:cNvPr>
          <p:cNvSpPr txBox="1"/>
          <p:nvPr/>
        </p:nvSpPr>
        <p:spPr>
          <a:xfrm>
            <a:off x="5051513" y="5853868"/>
            <a:ext cx="657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这里没有检查概率守恒，可能有误！要确保概率的相对误差在</a:t>
            </a:r>
            <a:r>
              <a:rPr lang="en-US" altLang="zh-CN" dirty="0"/>
              <a:t>1%</a:t>
            </a:r>
            <a:r>
              <a:rPr lang="zh-CN" altLang="en-US" dirty="0"/>
              <a:t>以内，可以采用隐式的方法提高精度。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5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D8B5-8D22-1344-967C-97A92659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第一题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890BD-59CE-2645-8059-700369389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461"/>
          <a:stretch/>
        </p:blipFill>
        <p:spPr>
          <a:xfrm>
            <a:off x="425793" y="1790431"/>
            <a:ext cx="5670207" cy="37276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13AC0-BE5C-214D-8EF4-CD9E9063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358" y="4100099"/>
            <a:ext cx="5178376" cy="745964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7963C8C-2BC3-BB4C-84FC-CA2C59B9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14" b="1733"/>
          <a:stretch/>
        </p:blipFill>
        <p:spPr>
          <a:xfrm>
            <a:off x="6406461" y="2329543"/>
            <a:ext cx="5387273" cy="16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8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11E7-6C24-6645-921C-DE61D440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形状因子与权重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5009F-AC05-5346-9DE2-3673AA22A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894" y="2296645"/>
            <a:ext cx="3717797" cy="130352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437D5-8314-0A41-9844-DC749544EC76}"/>
              </a:ext>
            </a:extLst>
          </p:cNvPr>
          <p:cNvCxnSpPr/>
          <p:nvPr/>
        </p:nvCxnSpPr>
        <p:spPr>
          <a:xfrm flipV="1">
            <a:off x="1246094" y="3107111"/>
            <a:ext cx="224118" cy="4034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CF48D5-C466-5641-A301-B458895BEA5E}"/>
              </a:ext>
            </a:extLst>
          </p:cNvPr>
          <p:cNvSpPr txBox="1"/>
          <p:nvPr/>
        </p:nvSpPr>
        <p:spPr>
          <a:xfrm>
            <a:off x="600635" y="3519487"/>
            <a:ext cx="11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网格边缘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FD2C5-A824-6543-8834-9EC6F8FECE3F}"/>
              </a:ext>
            </a:extLst>
          </p:cNvPr>
          <p:cNvCxnSpPr/>
          <p:nvPr/>
        </p:nvCxnSpPr>
        <p:spPr>
          <a:xfrm>
            <a:off x="1470212" y="2296645"/>
            <a:ext cx="268941" cy="5504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7E2BC9-BB9C-1D41-9A8A-23461DB40143}"/>
              </a:ext>
            </a:extLst>
          </p:cNvPr>
          <p:cNvSpPr txBox="1"/>
          <p:nvPr/>
        </p:nvSpPr>
        <p:spPr>
          <a:xfrm>
            <a:off x="636494" y="190938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网格中心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04FE39-76B9-BF4E-A470-CD6ED8C58EC7}"/>
              </a:ext>
            </a:extLst>
          </p:cNvPr>
          <p:cNvCxnSpPr>
            <a:cxnSpLocks/>
          </p:cNvCxnSpPr>
          <p:nvPr/>
        </p:nvCxnSpPr>
        <p:spPr>
          <a:xfrm flipH="1">
            <a:off x="2348753" y="2150059"/>
            <a:ext cx="62753" cy="42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AF306A-F403-8B44-AAB1-BCDEDAA8B03B}"/>
              </a:ext>
            </a:extLst>
          </p:cNvPr>
          <p:cNvSpPr txBox="1"/>
          <p:nvPr/>
        </p:nvSpPr>
        <p:spPr>
          <a:xfrm>
            <a:off x="2039471" y="1771370"/>
            <a:ext cx="158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一阶形状因子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E0E039-9BA4-D245-9C47-FFFCC27EE5EE}"/>
              </a:ext>
            </a:extLst>
          </p:cNvPr>
          <p:cNvCxnSpPr>
            <a:cxnSpLocks/>
          </p:cNvCxnSpPr>
          <p:nvPr/>
        </p:nvCxnSpPr>
        <p:spPr>
          <a:xfrm flipH="1">
            <a:off x="3263154" y="2393576"/>
            <a:ext cx="493057" cy="32273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67F8E5-6E7B-1440-9959-0B815783980E}"/>
              </a:ext>
            </a:extLst>
          </p:cNvPr>
          <p:cNvSpPr txBox="1"/>
          <p:nvPr/>
        </p:nvSpPr>
        <p:spPr>
          <a:xfrm>
            <a:off x="3818964" y="2057309"/>
            <a:ext cx="15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二阶形状因子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7BDD4-B3AC-1242-8265-6CFDB61662C4}"/>
              </a:ext>
            </a:extLst>
          </p:cNvPr>
          <p:cNvSpPr txBox="1"/>
          <p:nvPr/>
        </p:nvSpPr>
        <p:spPr>
          <a:xfrm>
            <a:off x="6352661" y="1286411"/>
            <a:ext cx="512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一阶形状因子：形状因子为矩形，宏粒子均匀地填充一个网格的大小。运算快但是噪声大。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0A60B-F100-4943-9B7D-6FFAB7D27D86}"/>
              </a:ext>
            </a:extLst>
          </p:cNvPr>
          <p:cNvSpPr txBox="1"/>
          <p:nvPr/>
        </p:nvSpPr>
        <p:spPr>
          <a:xfrm>
            <a:off x="6352662" y="826102"/>
            <a:ext cx="49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形状因子描述了宏粒子如何由真实粒子构成。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E4B8A-98C1-EF46-AF41-2C0AC7AF4D23}"/>
              </a:ext>
            </a:extLst>
          </p:cNvPr>
          <p:cNvSpPr txBox="1"/>
          <p:nvPr/>
        </p:nvSpPr>
        <p:spPr>
          <a:xfrm>
            <a:off x="6352662" y="1992843"/>
            <a:ext cx="512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二阶形状因子：形状因子为三角形，宏粒子所处位置为三角形的顶点。运算较快且噪声低。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6816A0-080B-4642-8919-B542CEA463C9}"/>
              </a:ext>
            </a:extLst>
          </p:cNvPr>
          <p:cNvSpPr txBox="1"/>
          <p:nvPr/>
        </p:nvSpPr>
        <p:spPr>
          <a:xfrm>
            <a:off x="6352662" y="2737779"/>
            <a:ext cx="444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更高阶的形状因子噪声更低但是运算慢。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8AF816-F607-A04E-B05F-AE5E42D3BD58}"/>
              </a:ext>
            </a:extLst>
          </p:cNvPr>
          <p:cNvCxnSpPr>
            <a:cxnSpLocks/>
          </p:cNvCxnSpPr>
          <p:nvPr/>
        </p:nvCxnSpPr>
        <p:spPr>
          <a:xfrm flipV="1">
            <a:off x="781210" y="5349279"/>
            <a:ext cx="208557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91B2252-02A7-4649-BD2C-F5FB5C6FE678}"/>
              </a:ext>
            </a:extLst>
          </p:cNvPr>
          <p:cNvCxnSpPr/>
          <p:nvPr/>
        </p:nvCxnSpPr>
        <p:spPr>
          <a:xfrm>
            <a:off x="1429871" y="5213208"/>
            <a:ext cx="0" cy="250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2F6746-54BF-8940-BFE0-0B08F07C9609}"/>
              </a:ext>
            </a:extLst>
          </p:cNvPr>
          <p:cNvCxnSpPr/>
          <p:nvPr/>
        </p:nvCxnSpPr>
        <p:spPr>
          <a:xfrm>
            <a:off x="2126559" y="5224094"/>
            <a:ext cx="0" cy="250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7B49AA4-30D8-C84C-9252-6D44FA394B1F}"/>
                  </a:ext>
                </a:extLst>
              </p:cNvPr>
              <p:cNvSpPr txBox="1"/>
              <p:nvPr/>
            </p:nvSpPr>
            <p:spPr>
              <a:xfrm>
                <a:off x="1306151" y="5480525"/>
                <a:ext cx="24744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7B49AA4-30D8-C84C-9252-6D44FA394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51" y="5480525"/>
                <a:ext cx="247440" cy="299313"/>
              </a:xfrm>
              <a:prstGeom prst="rect">
                <a:avLst/>
              </a:prstGeom>
              <a:blipFill>
                <a:blip r:embed="rId3"/>
                <a:stretch>
                  <a:fillRect l="-10000" r="-1500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48CCC9-8D77-B64B-B1A7-C9DCBDC27578}"/>
                  </a:ext>
                </a:extLst>
              </p:cNvPr>
              <p:cNvSpPr txBox="1"/>
              <p:nvPr/>
            </p:nvSpPr>
            <p:spPr>
              <a:xfrm>
                <a:off x="2035499" y="5491411"/>
                <a:ext cx="46705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48CCC9-8D77-B64B-B1A7-C9DCBDC2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99" y="5491411"/>
                <a:ext cx="467051" cy="299313"/>
              </a:xfrm>
              <a:prstGeom prst="rect">
                <a:avLst/>
              </a:prstGeom>
              <a:blipFill>
                <a:blip r:embed="rId4"/>
                <a:stretch>
                  <a:fillRect l="-5263" r="-263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799B7428-0270-8847-9DD5-A24F76606D78}"/>
              </a:ext>
            </a:extLst>
          </p:cNvPr>
          <p:cNvSpPr/>
          <p:nvPr/>
        </p:nvSpPr>
        <p:spPr>
          <a:xfrm flipH="1" flipV="1">
            <a:off x="1013940" y="5282603"/>
            <a:ext cx="122658" cy="1263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C8811F-3F93-5D4E-82A1-D0007C016544}"/>
              </a:ext>
            </a:extLst>
          </p:cNvPr>
          <p:cNvSpPr/>
          <p:nvPr/>
        </p:nvSpPr>
        <p:spPr>
          <a:xfrm flipH="1" flipV="1">
            <a:off x="1743279" y="5282604"/>
            <a:ext cx="122658" cy="1263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23B6878-B474-C245-A867-75227D71E79C}"/>
              </a:ext>
            </a:extLst>
          </p:cNvPr>
          <p:cNvSpPr/>
          <p:nvPr/>
        </p:nvSpPr>
        <p:spPr>
          <a:xfrm flipH="1" flipV="1">
            <a:off x="2429080" y="5282601"/>
            <a:ext cx="122658" cy="1263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C8988C-7EB2-FD44-A310-5B617BBD0605}"/>
              </a:ext>
            </a:extLst>
          </p:cNvPr>
          <p:cNvCxnSpPr/>
          <p:nvPr/>
        </p:nvCxnSpPr>
        <p:spPr>
          <a:xfrm>
            <a:off x="1614927" y="4781181"/>
            <a:ext cx="0" cy="9659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CA5B2BC-BEA7-2C4A-8B36-CEF1DB3798AC}"/>
                  </a:ext>
                </a:extLst>
              </p:cNvPr>
              <p:cNvSpPr txBox="1"/>
              <p:nvPr/>
            </p:nvSpPr>
            <p:spPr>
              <a:xfrm>
                <a:off x="1612849" y="4410635"/>
                <a:ext cx="211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CA5B2BC-BEA7-2C4A-8B36-CEF1DB379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849" y="4410635"/>
                <a:ext cx="211148" cy="276999"/>
              </a:xfrm>
              <a:prstGeom prst="rect">
                <a:avLst/>
              </a:prstGeom>
              <a:blipFill>
                <a:blip r:embed="rId5"/>
                <a:stretch>
                  <a:fillRect l="-1111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6DCE5B2-CC91-FF4B-952A-251A1F3DEAE9}"/>
              </a:ext>
            </a:extLst>
          </p:cNvPr>
          <p:cNvCxnSpPr>
            <a:cxnSpLocks/>
          </p:cNvCxnSpPr>
          <p:nvPr/>
        </p:nvCxnSpPr>
        <p:spPr>
          <a:xfrm>
            <a:off x="1205112" y="4944468"/>
            <a:ext cx="819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76DD75E-EEF3-1B4F-9A7E-5C1D61FA8754}"/>
              </a:ext>
            </a:extLst>
          </p:cNvPr>
          <p:cNvCxnSpPr/>
          <p:nvPr/>
        </p:nvCxnSpPr>
        <p:spPr>
          <a:xfrm>
            <a:off x="1215998" y="4941478"/>
            <a:ext cx="0" cy="404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9213C5-9DA5-6A42-96C1-A66B7523AA44}"/>
              </a:ext>
            </a:extLst>
          </p:cNvPr>
          <p:cNvCxnSpPr>
            <a:cxnSpLocks/>
          </p:cNvCxnSpPr>
          <p:nvPr/>
        </p:nvCxnSpPr>
        <p:spPr>
          <a:xfrm>
            <a:off x="2024613" y="4941478"/>
            <a:ext cx="0" cy="404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B8127BF-301F-144A-ADCD-7F71A7962EAA}"/>
              </a:ext>
            </a:extLst>
          </p:cNvPr>
          <p:cNvSpPr txBox="1"/>
          <p:nvPr/>
        </p:nvSpPr>
        <p:spPr>
          <a:xfrm>
            <a:off x="2213968" y="3880479"/>
            <a:ext cx="83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一阶形状因子在一个网格内为常数，如图所示，形状因子为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B3E65BB-C06C-8749-B0C3-62981F355414}"/>
                  </a:ext>
                </a:extLst>
              </p:cNvPr>
              <p:cNvSpPr txBox="1"/>
              <p:nvPr/>
            </p:nvSpPr>
            <p:spPr>
              <a:xfrm>
                <a:off x="8635902" y="3600169"/>
                <a:ext cx="2925994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)≤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b="0" i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B3E65BB-C06C-8749-B0C3-62981F355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02" y="3600169"/>
                <a:ext cx="2925994" cy="884281"/>
              </a:xfrm>
              <a:prstGeom prst="rect">
                <a:avLst/>
              </a:prstGeom>
              <a:blipFill>
                <a:blip r:embed="rId6"/>
                <a:stretch>
                  <a:fillRect l="-30303" t="-226761" r="-1299" b="-3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9A3A7F9-A7B2-9A4F-8189-1A74314C4B1A}"/>
                  </a:ext>
                </a:extLst>
              </p:cNvPr>
              <p:cNvSpPr txBox="1"/>
              <p:nvPr/>
            </p:nvSpPr>
            <p:spPr>
              <a:xfrm>
                <a:off x="2949899" y="4614879"/>
                <a:ext cx="6635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在粒子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处的场，为全空间的场在形状因子调制下的积分：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9A3A7F9-A7B2-9A4F-8189-1A74314C4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899" y="4614879"/>
                <a:ext cx="6635804" cy="369332"/>
              </a:xfrm>
              <a:prstGeom prst="rect">
                <a:avLst/>
              </a:prstGeom>
              <a:blipFill>
                <a:blip r:embed="rId7"/>
                <a:stretch>
                  <a:fillRect l="-57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EDDE0C9-C546-2944-B272-BF0B3AE648D8}"/>
                  </a:ext>
                </a:extLst>
              </p:cNvPr>
              <p:cNvSpPr txBox="1"/>
              <p:nvPr/>
            </p:nvSpPr>
            <p:spPr>
              <a:xfrm>
                <a:off x="3169305" y="5180785"/>
                <a:ext cx="7058664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nary>
                            <m:nary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EDDE0C9-C546-2944-B272-BF0B3AE64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05" y="5180785"/>
                <a:ext cx="7058664" cy="880369"/>
              </a:xfrm>
              <a:prstGeom prst="rect">
                <a:avLst/>
              </a:prstGeom>
              <a:blipFill>
                <a:blip r:embed="rId8"/>
                <a:stretch>
                  <a:fillRect t="-117391" b="-1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E84D0788-263C-9A47-89CE-9B884266E6BE}"/>
              </a:ext>
            </a:extLst>
          </p:cNvPr>
          <p:cNvSpPr txBox="1"/>
          <p:nvPr/>
        </p:nvSpPr>
        <p:spPr>
          <a:xfrm>
            <a:off x="3263154" y="6189313"/>
            <a:ext cx="535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这是题目中式</a:t>
            </a:r>
            <a:r>
              <a:rPr lang="en-US" altLang="zh-CN" dirty="0"/>
              <a:t>(1)</a:t>
            </a:r>
            <a:r>
              <a:rPr lang="zh-CN" altLang="en-US" dirty="0"/>
              <a:t>的来源。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C5926-1E29-2B42-AA48-F41F757C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形状因子与权重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536ED-283F-6D4D-9D6E-9C4A5789C0E8}"/>
              </a:ext>
            </a:extLst>
          </p:cNvPr>
          <p:cNvSpPr txBox="1"/>
          <p:nvPr/>
        </p:nvSpPr>
        <p:spPr>
          <a:xfrm>
            <a:off x="838200" y="1704976"/>
            <a:ext cx="335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二阶形状因子的函数为：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A1ED35-5195-BD49-B66D-2A8C2BF786E4}"/>
                  </a:ext>
                </a:extLst>
              </p:cNvPr>
              <p:cNvSpPr txBox="1"/>
              <p:nvPr/>
            </p:nvSpPr>
            <p:spPr>
              <a:xfrm>
                <a:off x="863134" y="2321951"/>
                <a:ext cx="3928896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)≤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b="0" i="0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A1ED35-5195-BD49-B66D-2A8C2BF78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34" y="2321951"/>
                <a:ext cx="3928896" cy="884281"/>
              </a:xfrm>
              <a:prstGeom prst="rect">
                <a:avLst/>
              </a:prstGeom>
              <a:blipFill>
                <a:blip r:embed="rId2"/>
                <a:stretch>
                  <a:fillRect l="-22258" t="-231429" b="-3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85A1076-BCCE-6B4B-AAC1-7C8DA1FE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79" y="4070850"/>
            <a:ext cx="3968482" cy="2431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BEC347-D73E-4544-B205-485F551F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829" y="4070850"/>
            <a:ext cx="3270250" cy="18915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E05007-F976-AA4E-A79F-BC9F0056EC9E}"/>
              </a:ext>
            </a:extLst>
          </p:cNvPr>
          <p:cNvSpPr txBox="1"/>
          <p:nvPr/>
        </p:nvSpPr>
        <p:spPr>
          <a:xfrm>
            <a:off x="863134" y="3453875"/>
            <a:ext cx="963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用相同的方法可以得到二阶形状因子对应的权重，最近的</a:t>
            </a:r>
            <a:r>
              <a:rPr lang="en-US" altLang="zh-CN" dirty="0"/>
              <a:t>3</a:t>
            </a:r>
            <a:r>
              <a:rPr lang="zh-CN" altLang="en-US" dirty="0"/>
              <a:t>个网格量都将对粒子量作出贡献。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4DAF65-F397-A441-A08C-548481E9C74C}"/>
                  </a:ext>
                </a:extLst>
              </p:cNvPr>
              <p:cNvSpPr txBox="1"/>
              <p:nvPr/>
            </p:nvSpPr>
            <p:spPr>
              <a:xfrm>
                <a:off x="8969823" y="4230814"/>
                <a:ext cx="1948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4DAF65-F397-A441-A08C-548481E9C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823" y="4230814"/>
                <a:ext cx="1948543" cy="369332"/>
              </a:xfrm>
              <a:prstGeom prst="rect">
                <a:avLst/>
              </a:prstGeom>
              <a:blipFill>
                <a:blip r:embed="rId5"/>
                <a:stretch>
                  <a:fillRect l="-19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50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95C4-5CC3-7F44-8976-F2DE868A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E05EC-AAB5-264E-ADAD-B06C90B0B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74" y="288925"/>
            <a:ext cx="5458511" cy="63267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66C7B-0547-494B-9355-54FAB28E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1" y="288925"/>
            <a:ext cx="5110169" cy="2153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1A59A2-64D5-CB47-B1BF-A34924FC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16" y="2441941"/>
            <a:ext cx="4903797" cy="43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4C10-3580-0841-AD09-32BFBEF7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蛙跳算法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15B244-339E-8B41-AEE1-5587C73132CE}"/>
                  </a:ext>
                </a:extLst>
              </p:cNvPr>
              <p:cNvSpPr txBox="1"/>
              <p:nvPr/>
            </p:nvSpPr>
            <p:spPr>
              <a:xfrm>
                <a:off x="2225896" y="2471058"/>
                <a:ext cx="745140" cy="53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15B244-339E-8B41-AEE1-5587C7313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896" y="2471058"/>
                <a:ext cx="745140" cy="531812"/>
              </a:xfrm>
              <a:prstGeom prst="rect">
                <a:avLst/>
              </a:prstGeom>
              <a:blipFill>
                <a:blip r:embed="rId2"/>
                <a:stretch>
                  <a:fillRect l="-6667"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EA631C-D262-144A-804A-BAF5DAEB704C}"/>
                  </a:ext>
                </a:extLst>
              </p:cNvPr>
              <p:cNvSpPr txBox="1"/>
              <p:nvPr/>
            </p:nvSpPr>
            <p:spPr>
              <a:xfrm>
                <a:off x="1061125" y="2642009"/>
                <a:ext cx="569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EA631C-D262-144A-804A-BAF5DAEB7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25" y="2642009"/>
                <a:ext cx="569067" cy="276999"/>
              </a:xfrm>
              <a:prstGeom prst="rect">
                <a:avLst/>
              </a:prstGeom>
              <a:blipFill>
                <a:blip r:embed="rId3"/>
                <a:stretch>
                  <a:fillRect l="-11364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E2F3D4-5D13-5A46-B54D-41609028164A}"/>
                  </a:ext>
                </a:extLst>
              </p:cNvPr>
              <p:cNvSpPr txBox="1"/>
              <p:nvPr/>
            </p:nvSpPr>
            <p:spPr>
              <a:xfrm>
                <a:off x="1077218" y="3462701"/>
                <a:ext cx="531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E2F3D4-5D13-5A46-B54D-416090281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18" y="3462701"/>
                <a:ext cx="531748" cy="276999"/>
              </a:xfrm>
              <a:prstGeom prst="rect">
                <a:avLst/>
              </a:prstGeom>
              <a:blipFill>
                <a:blip r:embed="rId4"/>
                <a:stretch>
                  <a:fillRect l="-4651" r="-1162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6E2566-FB21-6B45-B53F-1DFE2FD979B0}"/>
              </a:ext>
            </a:extLst>
          </p:cNvPr>
          <p:cNvCxnSpPr>
            <a:cxnSpLocks/>
          </p:cNvCxnSpPr>
          <p:nvPr/>
        </p:nvCxnSpPr>
        <p:spPr>
          <a:xfrm>
            <a:off x="1714267" y="2231662"/>
            <a:ext cx="424544" cy="3264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6CB510-8DEB-9F45-AD27-CD83DD602B7A}"/>
                  </a:ext>
                </a:extLst>
              </p:cNvPr>
              <p:cNvSpPr txBox="1"/>
              <p:nvPr/>
            </p:nvSpPr>
            <p:spPr>
              <a:xfrm>
                <a:off x="1045029" y="1954663"/>
                <a:ext cx="563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6CB510-8DEB-9F45-AD27-CD83DD602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9" y="1954663"/>
                <a:ext cx="563937" cy="276999"/>
              </a:xfrm>
              <a:prstGeom prst="rect">
                <a:avLst/>
              </a:prstGeom>
              <a:blipFill>
                <a:blip r:embed="rId5"/>
                <a:stretch>
                  <a:fillRect l="-6522" r="-1087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5ADF68-6E8F-974A-BEA7-8AD57FA6ED5F}"/>
              </a:ext>
            </a:extLst>
          </p:cNvPr>
          <p:cNvCxnSpPr>
            <a:cxnSpLocks/>
          </p:cNvCxnSpPr>
          <p:nvPr/>
        </p:nvCxnSpPr>
        <p:spPr>
          <a:xfrm>
            <a:off x="2971036" y="3002870"/>
            <a:ext cx="424544" cy="32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0076DD-EEBD-BA4C-86CA-92C16C28829E}"/>
              </a:ext>
            </a:extLst>
          </p:cNvPr>
          <p:cNvCxnSpPr>
            <a:cxnSpLocks/>
          </p:cNvCxnSpPr>
          <p:nvPr/>
        </p:nvCxnSpPr>
        <p:spPr>
          <a:xfrm>
            <a:off x="1714267" y="2797539"/>
            <a:ext cx="4566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6DE25B-E38B-0E40-A3A3-FBD20C7F4C5D}"/>
              </a:ext>
            </a:extLst>
          </p:cNvPr>
          <p:cNvCxnSpPr>
            <a:cxnSpLocks/>
          </p:cNvCxnSpPr>
          <p:nvPr/>
        </p:nvCxnSpPr>
        <p:spPr>
          <a:xfrm>
            <a:off x="1769240" y="3579339"/>
            <a:ext cx="1626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FED593-073F-B149-BE8A-90362E405BFD}"/>
                  </a:ext>
                </a:extLst>
              </p:cNvPr>
              <p:cNvSpPr txBox="1"/>
              <p:nvPr/>
            </p:nvSpPr>
            <p:spPr>
              <a:xfrm>
                <a:off x="3555854" y="3428072"/>
                <a:ext cx="633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FED593-073F-B149-BE8A-90362E405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4" y="3428072"/>
                <a:ext cx="633571" cy="276999"/>
              </a:xfrm>
              <a:prstGeom prst="rect">
                <a:avLst/>
              </a:prstGeom>
              <a:blipFill>
                <a:blip r:embed="rId6"/>
                <a:stretch>
                  <a:fillRect l="-3922" r="-1176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188D85-200B-DD45-B6B5-49E7CAB8F51C}"/>
              </a:ext>
            </a:extLst>
          </p:cNvPr>
          <p:cNvCxnSpPr>
            <a:cxnSpLocks/>
          </p:cNvCxnSpPr>
          <p:nvPr/>
        </p:nvCxnSpPr>
        <p:spPr>
          <a:xfrm flipV="1">
            <a:off x="3872639" y="2394902"/>
            <a:ext cx="0" cy="93445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24BE7C-15F1-674F-B21A-B8E320E93050}"/>
                  </a:ext>
                </a:extLst>
              </p:cNvPr>
              <p:cNvSpPr txBox="1"/>
              <p:nvPr/>
            </p:nvSpPr>
            <p:spPr>
              <a:xfrm>
                <a:off x="3539759" y="1960783"/>
                <a:ext cx="670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24BE7C-15F1-674F-B21A-B8E320E9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759" y="1960783"/>
                <a:ext cx="670568" cy="276999"/>
              </a:xfrm>
              <a:prstGeom prst="rect">
                <a:avLst/>
              </a:prstGeom>
              <a:blipFill>
                <a:blip r:embed="rId7"/>
                <a:stretch>
                  <a:fillRect l="-7407" r="-92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472243-D2B2-DC40-B5C3-890F8A762645}"/>
              </a:ext>
            </a:extLst>
          </p:cNvPr>
          <p:cNvCxnSpPr>
            <a:cxnSpLocks/>
          </p:cNvCxnSpPr>
          <p:nvPr/>
        </p:nvCxnSpPr>
        <p:spPr>
          <a:xfrm>
            <a:off x="3167252" y="2780418"/>
            <a:ext cx="16712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C2D545-6530-274F-BE20-D0700D70B319}"/>
              </a:ext>
            </a:extLst>
          </p:cNvPr>
          <p:cNvCxnSpPr>
            <a:cxnSpLocks/>
          </p:cNvCxnSpPr>
          <p:nvPr/>
        </p:nvCxnSpPr>
        <p:spPr>
          <a:xfrm>
            <a:off x="4438197" y="2144577"/>
            <a:ext cx="424544" cy="3264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0B3DB7-0BCD-D441-B624-7F1F6B06CABD}"/>
                  </a:ext>
                </a:extLst>
              </p:cNvPr>
              <p:cNvSpPr txBox="1"/>
              <p:nvPr/>
            </p:nvSpPr>
            <p:spPr>
              <a:xfrm>
                <a:off x="4989501" y="2471058"/>
                <a:ext cx="911853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0B3DB7-0BCD-D441-B624-7F1F6B06C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501" y="2471058"/>
                <a:ext cx="911853" cy="526298"/>
              </a:xfrm>
              <a:prstGeom prst="rect">
                <a:avLst/>
              </a:prstGeom>
              <a:blipFill>
                <a:blip r:embed="rId8"/>
                <a:stretch>
                  <a:fillRect l="-5479"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3F3EFC-201E-3E42-AB08-3E7E8E9560B3}"/>
              </a:ext>
            </a:extLst>
          </p:cNvPr>
          <p:cNvCxnSpPr>
            <a:cxnSpLocks/>
          </p:cNvCxnSpPr>
          <p:nvPr/>
        </p:nvCxnSpPr>
        <p:spPr>
          <a:xfrm>
            <a:off x="5936743" y="2968535"/>
            <a:ext cx="424544" cy="32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3FFFA8-A87A-924B-8813-B35346D85615}"/>
              </a:ext>
            </a:extLst>
          </p:cNvPr>
          <p:cNvCxnSpPr>
            <a:cxnSpLocks/>
          </p:cNvCxnSpPr>
          <p:nvPr/>
        </p:nvCxnSpPr>
        <p:spPr>
          <a:xfrm>
            <a:off x="4734947" y="3545004"/>
            <a:ext cx="1626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12775C-6358-9142-AB21-76739B6A3563}"/>
                  </a:ext>
                </a:extLst>
              </p:cNvPr>
              <p:cNvSpPr txBox="1"/>
              <p:nvPr/>
            </p:nvSpPr>
            <p:spPr>
              <a:xfrm>
                <a:off x="6521561" y="3393737"/>
                <a:ext cx="7618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12775C-6358-9142-AB21-76739B6A3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561" y="3393737"/>
                <a:ext cx="761812" cy="276999"/>
              </a:xfrm>
              <a:prstGeom prst="rect">
                <a:avLst/>
              </a:prstGeom>
              <a:blipFill>
                <a:blip r:embed="rId9"/>
                <a:stretch>
                  <a:fillRect l="-5000" r="-1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D4FEB4-4BD9-C94F-9345-86F0D5C86513}"/>
              </a:ext>
            </a:extLst>
          </p:cNvPr>
          <p:cNvCxnSpPr>
            <a:cxnSpLocks/>
          </p:cNvCxnSpPr>
          <p:nvPr/>
        </p:nvCxnSpPr>
        <p:spPr>
          <a:xfrm flipV="1">
            <a:off x="6872810" y="2330314"/>
            <a:ext cx="0" cy="93445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EFA9CF-0ADD-EA43-A8C3-E3086CD1D32C}"/>
                  </a:ext>
                </a:extLst>
              </p:cNvPr>
              <p:cNvSpPr txBox="1"/>
              <p:nvPr/>
            </p:nvSpPr>
            <p:spPr>
              <a:xfrm>
                <a:off x="6569587" y="1955363"/>
                <a:ext cx="7940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EFA9CF-0ADD-EA43-A8C3-E3086CD1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87" y="1955363"/>
                <a:ext cx="794000" cy="276999"/>
              </a:xfrm>
              <a:prstGeom prst="rect">
                <a:avLst/>
              </a:prstGeom>
              <a:blipFill>
                <a:blip r:embed="rId10"/>
                <a:stretch>
                  <a:fillRect l="-4688" r="-937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F9A3C8-9E53-ED40-BF94-D6A0F010B362}"/>
              </a:ext>
            </a:extLst>
          </p:cNvPr>
          <p:cNvCxnSpPr>
            <a:cxnSpLocks/>
          </p:cNvCxnSpPr>
          <p:nvPr/>
        </p:nvCxnSpPr>
        <p:spPr>
          <a:xfrm>
            <a:off x="6148778" y="2780418"/>
            <a:ext cx="16712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F809E1-BE80-BA4B-A638-B3D33FBE1D8B}"/>
              </a:ext>
            </a:extLst>
          </p:cNvPr>
          <p:cNvCxnSpPr>
            <a:cxnSpLocks/>
          </p:cNvCxnSpPr>
          <p:nvPr/>
        </p:nvCxnSpPr>
        <p:spPr>
          <a:xfrm>
            <a:off x="7419723" y="2144577"/>
            <a:ext cx="424544" cy="3264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5AAA8B-32F5-4447-9E88-A57BBAB64DB8}"/>
                  </a:ext>
                </a:extLst>
              </p:cNvPr>
              <p:cNvSpPr txBox="1"/>
              <p:nvPr/>
            </p:nvSpPr>
            <p:spPr>
              <a:xfrm>
                <a:off x="7971027" y="2471058"/>
                <a:ext cx="911852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5AAA8B-32F5-4447-9E88-A57BBAB64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027" y="2471058"/>
                <a:ext cx="911852" cy="531877"/>
              </a:xfrm>
              <a:prstGeom prst="rect">
                <a:avLst/>
              </a:prstGeom>
              <a:blipFill>
                <a:blip r:embed="rId11"/>
                <a:stretch>
                  <a:fillRect l="-5556"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BFA2BD1-DA22-A84D-85C6-1038DD51CF2B}"/>
              </a:ext>
            </a:extLst>
          </p:cNvPr>
          <p:cNvSpPr txBox="1"/>
          <p:nvPr/>
        </p:nvSpPr>
        <p:spPr>
          <a:xfrm>
            <a:off x="8608580" y="3301404"/>
            <a:ext cx="201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BF3931-B462-224B-9892-505B8887271F}"/>
                  </a:ext>
                </a:extLst>
              </p:cNvPr>
              <p:cNvSpPr txBox="1"/>
              <p:nvPr/>
            </p:nvSpPr>
            <p:spPr>
              <a:xfrm>
                <a:off x="851654" y="4368962"/>
                <a:ext cx="6707729" cy="84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注意：只在初始时刻更新半个时间步长的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 ，之后都是更新一整个时间步长，只是坐标和动量岔开了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BF3931-B462-224B-9892-505B8887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54" y="4368962"/>
                <a:ext cx="6707729" cy="844270"/>
              </a:xfrm>
              <a:prstGeom prst="rect">
                <a:avLst/>
              </a:prstGeom>
              <a:blipFill>
                <a:blip r:embed="rId12"/>
                <a:stretch>
                  <a:fillRect l="-945" t="-2985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48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77E7-FEF9-8449-B30C-E05ED9F0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双流不稳定性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DC84868-D965-BF42-8F44-F9E1B83EA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945"/>
            <a:ext cx="628388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FAAA32-2BBE-C24E-913B-1EAEB2647336}"/>
                  </a:ext>
                </a:extLst>
              </p:cNvPr>
              <p:cNvSpPr txBox="1"/>
              <p:nvPr/>
            </p:nvSpPr>
            <p:spPr>
              <a:xfrm>
                <a:off x="4577691" y="923241"/>
                <a:ext cx="70353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>
                    <a:solidFill>
                      <a:srgbClr val="FF0000"/>
                    </a:solidFill>
                  </a:rPr>
                  <a:t>时间步长可以取为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， 总的模拟时间可取为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FAAA32-2BBE-C24E-913B-1EAEB2647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691" y="923241"/>
                <a:ext cx="7035346" cy="369332"/>
              </a:xfrm>
              <a:prstGeom prst="rect">
                <a:avLst/>
              </a:prstGeom>
              <a:blipFill>
                <a:blip r:embed="rId3"/>
                <a:stretch>
                  <a:fillRect l="-72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8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15A3-73E1-3F44-85C4-D280E0A5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相空间的演化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5B288E-B80D-854F-9A21-13B20FB12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1690688"/>
            <a:ext cx="2961856" cy="24316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60677-C34C-EB47-9187-7ED3AC26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73" y="1690688"/>
            <a:ext cx="3081565" cy="2316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65794-4EF3-0844-B09E-540AAC8F3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38" y="1618520"/>
            <a:ext cx="3268820" cy="2457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E22BB-AB8F-5B4E-AFF3-F2B6526A5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425" y="4245656"/>
            <a:ext cx="3074813" cy="231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E6DE6-3471-D942-9350-3FF306290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107" y="4208929"/>
            <a:ext cx="3223951" cy="242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3EEF4-3B63-A64B-8A89-A4EA58825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89" y="4208929"/>
            <a:ext cx="2990017" cy="22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7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0A85-38BA-BA4F-89D3-A043706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第二题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2D9703-4125-ED4B-AEDE-C1C98C9E8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003" y="1549173"/>
            <a:ext cx="4635683" cy="501221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8AF04-1C01-8C44-B7A5-A35AA945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87" y="190552"/>
            <a:ext cx="4407078" cy="5056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234A92-742A-B140-A075-D2FA0B077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987" y="5272542"/>
            <a:ext cx="4410958" cy="1351467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FADBFD5-9CD4-4B17-8292-0ADF550514AC}"/>
              </a:ext>
            </a:extLst>
          </p:cNvPr>
          <p:cNvCxnSpPr>
            <a:cxnSpLocks/>
          </p:cNvCxnSpPr>
          <p:nvPr/>
        </p:nvCxnSpPr>
        <p:spPr>
          <a:xfrm>
            <a:off x="1138335" y="4861249"/>
            <a:ext cx="37695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3CB1BC5-1134-411B-BA27-2A385C0DBB06}"/>
              </a:ext>
            </a:extLst>
          </p:cNvPr>
          <p:cNvSpPr txBox="1"/>
          <p:nvPr/>
        </p:nvSpPr>
        <p:spPr>
          <a:xfrm>
            <a:off x="5489863" y="4055281"/>
            <a:ext cx="1324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这里是平均值，不满足式</a:t>
            </a:r>
            <a:r>
              <a:rPr lang="en-US" altLang="zh-CN" dirty="0">
                <a:solidFill>
                  <a:srgbClr val="FF0000"/>
                </a:solidFill>
              </a:rPr>
              <a:t>(3)</a:t>
            </a:r>
            <a:r>
              <a:rPr lang="zh-CN" altLang="en-US" dirty="0">
                <a:solidFill>
                  <a:srgbClr val="FF0000"/>
                </a:solidFill>
              </a:rPr>
              <a:t>。直接代入式</a:t>
            </a:r>
            <a:r>
              <a:rPr lang="en-US" altLang="zh-CN" dirty="0">
                <a:solidFill>
                  <a:srgbClr val="FF0000"/>
                </a:solidFill>
              </a:rPr>
              <a:t>(4)</a:t>
            </a:r>
            <a:r>
              <a:rPr lang="zh-CN" altLang="en-US" dirty="0">
                <a:solidFill>
                  <a:srgbClr val="FF0000"/>
                </a:solidFill>
              </a:rPr>
              <a:t>即可。</a:t>
            </a:r>
          </a:p>
        </p:txBody>
      </p:sp>
    </p:spTree>
    <p:extLst>
      <p:ext uri="{BB962C8B-B14F-4D97-AF65-F5344CB8AC3E}">
        <p14:creationId xmlns:p14="http://schemas.microsoft.com/office/powerpoint/2010/main" val="356626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388</Words>
  <Application>Microsoft Macintosh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第三次作业</vt:lpstr>
      <vt:lpstr>第一题</vt:lpstr>
      <vt:lpstr>形状因子与权重</vt:lpstr>
      <vt:lpstr>形状因子与权重</vt:lpstr>
      <vt:lpstr>PowerPoint Presentation</vt:lpstr>
      <vt:lpstr>蛙跳算法</vt:lpstr>
      <vt:lpstr>双流不稳定性</vt:lpstr>
      <vt:lpstr>相空间的演化</vt:lpstr>
      <vt:lpstr>第二题</vt:lpstr>
      <vt:lpstr>PowerPoint Presentation</vt:lpstr>
      <vt:lpstr>第三题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第三次作业</dc:title>
  <dc:creator>Microsoft Office User</dc:creator>
  <cp:lastModifiedBy>Microsoft Office User</cp:lastModifiedBy>
  <cp:revision>82</cp:revision>
  <dcterms:created xsi:type="dcterms:W3CDTF">2021-06-07T08:00:59Z</dcterms:created>
  <dcterms:modified xsi:type="dcterms:W3CDTF">2021-06-08T04:41:26Z</dcterms:modified>
</cp:coreProperties>
</file>